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84" r:id="rId4"/>
    <p:sldId id="285" r:id="rId5"/>
    <p:sldId id="291" r:id="rId6"/>
    <p:sldId id="300" r:id="rId7"/>
    <p:sldId id="305" r:id="rId8"/>
    <p:sldId id="307" r:id="rId9"/>
    <p:sldId id="302" r:id="rId10"/>
    <p:sldId id="309" r:id="rId11"/>
    <p:sldId id="310" r:id="rId12"/>
    <p:sldId id="311" r:id="rId13"/>
    <p:sldId id="313" r:id="rId14"/>
    <p:sldId id="312" r:id="rId15"/>
    <p:sldId id="290" r:id="rId16"/>
    <p:sldId id="270" r:id="rId17"/>
  </p:sldIdLst>
  <p:sldSz cx="9144000" cy="6858000" type="screen4x3"/>
  <p:notesSz cx="6858000" cy="9144000"/>
  <p:custDataLst>
    <p:tags r:id="rId19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791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17D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179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C34FC-42A7-456E-9D1C-BD317A760136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A4B7A-AFCA-4CD4-A470-F066F5021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42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A4B7A-AFCA-4CD4-A470-F066F50215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3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23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1520" y="692696"/>
            <a:ext cx="871296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1"/>
            <a:r>
              <a:rPr lang="en-US" altLang="ko-KR" sz="4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 The name of GOG</a:t>
            </a:r>
          </a:p>
          <a:p>
            <a:pPr algn="l" rtl="1"/>
            <a:r>
              <a:rPr lang="en-US" altLang="ko-KR" sz="3600" b="1" dirty="0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Chronic </a:t>
            </a:r>
            <a:r>
              <a:rPr lang="en-US" altLang="ko-KR" sz="3600" b="1" dirty="0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Liver Disease and </a:t>
            </a:r>
            <a:r>
              <a:rPr lang="en-US" altLang="ko-KR" sz="3600" b="1" dirty="0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Pregnancy </a:t>
            </a:r>
            <a:endParaRPr lang="en-US" altLang="ko-KR" sz="3600" b="1" dirty="0" smtClean="0">
              <a:solidFill>
                <a:srgbClr val="FF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l" rtl="1"/>
            <a:r>
              <a:rPr lang="en-US" altLang="ko-KR" sz="3600" b="1" dirty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b="1" dirty="0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                    </a:t>
            </a:r>
            <a:r>
              <a:rPr lang="en-US" altLang="ko-K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Mahvash Alizade Naini</a:t>
            </a:r>
          </a:p>
          <a:p>
            <a:pPr algn="l" rtl="1"/>
            <a:r>
              <a:rPr lang="en-US" altLang="ko-KR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                                   </a:t>
            </a:r>
            <a:r>
              <a:rPr lang="en-US" altLang="ko-KR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1402. Bahman.18  </a:t>
            </a:r>
            <a:endParaRPr lang="en-US" altLang="ko-KR" sz="3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262480"/>
              </p:ext>
            </p:extLst>
          </p:nvPr>
        </p:nvGraphicFramePr>
        <p:xfrm>
          <a:off x="899592" y="332656"/>
          <a:ext cx="7776864" cy="64807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7776864"/>
              </a:tblGrid>
              <a:tr h="64807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 sclerosing cholangitis (PSC)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15616" y="1196752"/>
            <a:ext cx="748883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PSC is commonly diagnosed at 25-40 years of age, and although there is male preponderance, a significant proportion of patients with PSC are females of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child-bearing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during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fertility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PSC is associated with 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risk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pre-term birth and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caesarean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demonstrable risk of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birth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neonatal death, or congenital abnormalities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general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Fertility is not affected by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PSC!!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the effect of pregnancy on maternal liver disease is particularly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pertinent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PSC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Pregnancy can have a variable effect on the course of immune-mediated 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diseases </a:t>
            </a:r>
          </a:p>
          <a:p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</a:t>
            </a:r>
            <a:endParaRPr lang="en-US" sz="1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Inflammatory </a:t>
            </a:r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bowel disease (IBD) which is common in PSC, </a:t>
            </a:r>
          </a:p>
          <a:p>
            <a:pPr lvl="1"/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Hormonal </a:t>
            </a:r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in pregnancy can contribute to the development of intrahepatic </a:t>
            </a:r>
            <a:endParaRPr lang="en-US" sz="1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cholestasis </a:t>
            </a:r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pregnancy (ICP)</a:t>
            </a:r>
          </a:p>
        </p:txBody>
      </p:sp>
    </p:spTree>
    <p:extLst>
      <p:ext uri="{BB962C8B-B14F-4D97-AF65-F5344CB8AC3E}">
        <p14:creationId xmlns:p14="http://schemas.microsoft.com/office/powerpoint/2010/main" val="2196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146881"/>
              </p:ext>
            </p:extLst>
          </p:nvPr>
        </p:nvGraphicFramePr>
        <p:xfrm>
          <a:off x="899592" y="0"/>
          <a:ext cx="7776864" cy="764704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7776864"/>
              </a:tblGrid>
              <a:tr h="7647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 sclerosing cholangitis (PSC)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99592" y="980728"/>
            <a:ext cx="74888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Fetal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maternal outcomes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 in PSC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 on the concurrent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 and bowel disease that may be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independently associated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adverse pregnancy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</a:p>
          <a:p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Maternal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 in PSC pregnancies is impaired. </a:t>
            </a:r>
            <a:endParaRPr lang="en-US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novo pruritus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abdominal pain are the most frequently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reported symptoms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pregnancy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 smtClean="0">
              <a:solidFill>
                <a:srgbClr val="2197D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have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serum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 tests; notably,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due to use of ursodeoxycholic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(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UDCA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during pregnancy</a:t>
            </a:r>
          </a:p>
          <a:p>
            <a:endParaRPr lang="en-US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one-third of the mothers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sv-S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deterioration </a:t>
            </a:r>
            <a:r>
              <a:rPr lang="sv-SE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serum liver tests </a:t>
            </a:r>
            <a:r>
              <a:rPr lang="sv-SE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postpartum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symptoms or worsening liver tests during pregnancy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bile duct strictures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in PSC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3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102033"/>
              </p:ext>
            </p:extLst>
          </p:nvPr>
        </p:nvGraphicFramePr>
        <p:xfrm>
          <a:off x="899592" y="260648"/>
          <a:ext cx="7776864" cy="64807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7776864"/>
              </a:tblGrid>
              <a:tr h="64807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7030A0"/>
                          </a:solidFill>
                          <a:latin typeface="AdvOT863180fb"/>
                        </a:rPr>
                        <a:t>Primary sclerosing cholangitis (PSC)</a:t>
                      </a:r>
                      <a:endParaRPr lang="en-US" sz="1400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43608" y="1052736"/>
            <a:ext cx="770485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Liver-related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are frequently encountered during pregnancies before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diagnosis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PSC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 may expose the pre-clinical phase of PSC in some patients.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Worsening liver-related symptoms were seen in a third of cohort with known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PSC during pregnancy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subgroup had a poorer prognosis, which may be related to more advanced 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 at time of pregnancy and/or a more severe disease phenotype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PSC can develop worsening of their liver-related symptoms during pregnancy;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the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for this and the long-term implications are not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significant risk of these symptoms in pregnancy, both before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PSC has been diagnosed, particularly in patients with elevated ALP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Furthermore, our findings suggest that worsening symptoms during pregnancy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adverse outcome </a:t>
            </a: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267711"/>
              </p:ext>
            </p:extLst>
          </p:nvPr>
        </p:nvGraphicFramePr>
        <p:xfrm>
          <a:off x="899592" y="260648"/>
          <a:ext cx="7776864" cy="635784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807592"/>
                <a:gridCol w="5969272"/>
              </a:tblGrid>
              <a:tr h="470001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Diagnostic approach 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94787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Radiological </a:t>
                      </a:r>
                      <a:r>
                        <a:rPr lang="en-US" dirty="0" smtClean="0"/>
                        <a:t>investigations</a:t>
                      </a:r>
                      <a:endParaRPr lang="en-US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91396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36645" algn="r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Ultrasound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 at any gestation in pregnancy </a:t>
                      </a:r>
                      <a:endParaRPr lang="en-US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36645" algn="r"/>
                        </a:tabLs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should be noted that there may be a small increase in liver stiffness and controlled attenuation parameter in the third trimester which reflects the physiology of normal pregnancy3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36645" algn="r"/>
                        </a:tabLs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8072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MRCP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rgbClr val="00B050"/>
                          </a:solidFill>
                          <a:effectLst/>
                        </a:rPr>
                        <a:t>MRCP, magnetic resonance </a:t>
                      </a:r>
                      <a:r>
                        <a:rPr lang="en-US" sz="1200" b="0" dirty="0" err="1" smtClean="0">
                          <a:solidFill>
                            <a:srgbClr val="00B050"/>
                          </a:solidFill>
                          <a:effectLst/>
                        </a:rPr>
                        <a:t>cholangiopancreatography</a:t>
                      </a:r>
                      <a:r>
                        <a:rPr lang="en-US" sz="1200" b="0" dirty="0" smtClean="0">
                          <a:solidFill>
                            <a:srgbClr val="00B050"/>
                          </a:solidFill>
                          <a:effectLst/>
                        </a:rPr>
                        <a:t>;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 any gestation in pregnancy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36645" algn="r"/>
                        </a:tabLs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97075"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ERCP   </a:t>
                      </a:r>
                      <a:r>
                        <a:rPr lang="en-US" sz="1200" b="0" dirty="0" smtClean="0">
                          <a:solidFill>
                            <a:srgbClr val="00B050"/>
                          </a:solidFill>
                          <a:effectLst/>
                        </a:rPr>
                        <a:t>endoscopic retrograde </a:t>
                      </a:r>
                      <a:r>
                        <a:rPr lang="en-US" sz="1200" b="0" dirty="0" err="1" smtClean="0">
                          <a:solidFill>
                            <a:srgbClr val="00B050"/>
                          </a:solidFill>
                          <a:effectLst/>
                        </a:rPr>
                        <a:t>cholangiopancreaticography</a:t>
                      </a:r>
                      <a:r>
                        <a:rPr lang="en-US" sz="1200" b="0" dirty="0" smtClean="0">
                          <a:solidFill>
                            <a:srgbClr val="00B050"/>
                          </a:solidFill>
                          <a:effectLst/>
                        </a:rPr>
                        <a:t>; </a:t>
                      </a:r>
                    </a:p>
                    <a:p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Imaging with ultrasound or magnetic resonance  </a:t>
                      </a:r>
                      <a:r>
                        <a:rPr 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cholangiopancreaticography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 recommended in primary sclerosing cholangitis, when cholestasis worsens, to exclude obstruction by gallstones or progress of high-grade strictures that are accessible to endoscopic balloon dilatation</a:t>
                      </a:r>
                      <a:endParaRPr lang="en-US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36645" algn="r"/>
                        </a:tabLs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Fetal radiation estimated Between &lt;0.1-0.5 mGy4  (threshold for malformation = 50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mGy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36645" algn="r"/>
                        </a:tabLs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be performed in pregnancy, ideally in the 2nd/3rd trimester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36645" algn="r"/>
                        </a:tabLs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549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Other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36645" algn="r"/>
                        </a:tabLst>
                      </a:pPr>
                      <a:r>
                        <a:rPr lang="en-US" dirty="0"/>
                        <a:t> </a:t>
                      </a:r>
                    </a:p>
                  </a:txBody>
                  <a:tcPr marL="68580" marR="68580" marT="0" marB="0"/>
                </a:tc>
              </a:tr>
              <a:tr h="670363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OGD</a:t>
                      </a:r>
                      <a:r>
                        <a:rPr lang="en-US" sz="1400" b="0" dirty="0" smtClean="0">
                          <a:solidFill>
                            <a:srgbClr val="00B050"/>
                          </a:solidFill>
                          <a:effectLst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rgbClr val="00B050"/>
                          </a:solidFill>
                          <a:effectLst/>
                        </a:rPr>
                        <a:t>oesophago-gastroduodenoscopy</a:t>
                      </a:r>
                      <a:r>
                        <a:rPr lang="en-US" sz="1400" b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 at any gestation in pregnancy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36645" algn="r"/>
                        </a:tabLst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 in pregnancy, ideally performed in 2nd trimester in left lateral position Midazolam may be used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36645" algn="r"/>
                        </a:tabLst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judiciously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36645" algn="r"/>
                        </a:tabLs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36645" algn="r"/>
                        </a:tabLs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2591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Liver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Biopsy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36645" algn="r"/>
                        </a:tabLs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 be performed where clinical need/diagnostic uncertainty dictates, and delay in diagnosis would be 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36645" algn="r"/>
                        </a:tabLs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dangerous for the pregnant woman Ensure coagulopathy corrected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36645" algn="r"/>
                        </a:tabLs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6672">
                <a:tc gridSpan="2"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2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899684"/>
              </p:ext>
            </p:extLst>
          </p:nvPr>
        </p:nvGraphicFramePr>
        <p:xfrm>
          <a:off x="899592" y="44624"/>
          <a:ext cx="7776864" cy="72008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7776864"/>
              </a:tblGrid>
              <a:tr h="720080">
                <a:tc>
                  <a:txBody>
                    <a:bodyPr/>
                    <a:lstStyle/>
                    <a:p>
                      <a:pPr lvl="1"/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AdvOT863180fb"/>
                        </a:rPr>
                        <a:t>Primary sclerosing cholangitis (PSC)</a:t>
                      </a:r>
                      <a:endParaRPr lang="en-US" sz="1800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27584" y="908720"/>
            <a:ext cx="79928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Ursodeoxycholic acid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continued during pregnancy in primary biliary cholangitis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primary sclerosing cholangitis when treated) as it is safe in pregnancy and breastfeeding</a:t>
            </a:r>
          </a:p>
          <a:p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Obeticholic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 use is currently not recommended in pregnancy or during lactation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primary biliary cholangitis or primary sclerosing cholangitis due to a lack of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data, while 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fibrates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be used after the first trimester if the clinical team believes that the benefits outweigh the risks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with de novo or worsening pruritus, suggested treatments 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rifampicin (300-600 mg daily) and anion exchange resins </a:t>
            </a:r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Cholestyramine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4-8 g/day or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Colestipol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5–10 g/day)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***the latter given at least 4 hours after ursodeoxycholic acid </a:t>
            </a:r>
            <a:endParaRPr lang="en-US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sz="1400" dirty="0">
                <a:latin typeface="Arial" pitchFamily="34" charset="0"/>
                <a:cs typeface="+mj-cs"/>
              </a:rPr>
              <a:t>Additional therapies that may improve maternal pruritus can be considered, </a:t>
            </a:r>
            <a:endParaRPr lang="en-US" sz="1400" dirty="0" smtClean="0">
              <a:latin typeface="Arial" pitchFamily="34" charset="0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+mj-cs"/>
              </a:rPr>
              <a:t>guar </a:t>
            </a:r>
            <a:r>
              <a:rPr lang="en-US" sz="1400" b="1" dirty="0">
                <a:solidFill>
                  <a:srgbClr val="00B050"/>
                </a:solidFill>
                <a:latin typeface="Arial" pitchFamily="34" charset="0"/>
                <a:cs typeface="+mj-cs"/>
              </a:rPr>
              <a:t>gum and activated </a:t>
            </a:r>
            <a:r>
              <a:rPr lang="en-US" sz="1400" b="1" dirty="0" smtClean="0">
                <a:solidFill>
                  <a:srgbClr val="00B050"/>
                </a:solidFill>
                <a:latin typeface="Arial" pitchFamily="34" charset="0"/>
                <a:cs typeface="+mj-cs"/>
              </a:rPr>
              <a:t>charcoal,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+mj-cs"/>
              </a:rPr>
              <a:t>but 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+mj-cs"/>
              </a:rPr>
              <a:t>current evidence to support their use is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+mj-cs"/>
              </a:rPr>
              <a:t>limited</a:t>
            </a:r>
          </a:p>
          <a:p>
            <a:pPr algn="just">
              <a:spcBef>
                <a:spcPct val="0"/>
              </a:spcBef>
            </a:pPr>
            <a:endParaRPr lang="en-US" sz="1400" dirty="0" smtClean="0">
              <a:solidFill>
                <a:srgbClr val="FF0000"/>
              </a:solidFill>
              <a:latin typeface="Arial" pitchFamily="34" charset="0"/>
              <a:cs typeface="+mj-cs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K deficiency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to cholestasis and/or use of anion exchange resins or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rifampicin should be corrected</a:t>
            </a:r>
          </a:p>
          <a:p>
            <a:pPr algn="just">
              <a:spcBef>
                <a:spcPct val="0"/>
              </a:spcBef>
            </a:pPr>
            <a:r>
              <a:rPr lang="en-US" sz="1400" dirty="0">
                <a:latin typeface="Arial" pitchFamily="34" charset="0"/>
                <a:cs typeface="+mj-cs"/>
              </a:rPr>
              <a:t> </a:t>
            </a:r>
          </a:p>
          <a:p>
            <a:pPr algn="just">
              <a:spcBef>
                <a:spcPct val="0"/>
              </a:spcBef>
            </a:pPr>
            <a:r>
              <a:rPr lang="en-US" sz="1400" dirty="0">
                <a:latin typeface="Arial" pitchFamily="34" charset="0"/>
                <a:cs typeface="+mj-cs"/>
              </a:rPr>
              <a:t>All women with chronic liver disease or a history of gestational liver disease should be </a:t>
            </a:r>
            <a:r>
              <a:rPr lang="en-US" sz="1400" dirty="0" smtClean="0">
                <a:latin typeface="Arial" pitchFamily="34" charset="0"/>
                <a:cs typeface="+mj-cs"/>
              </a:rPr>
              <a:t>offered</a:t>
            </a:r>
          </a:p>
          <a:p>
            <a:pPr algn="just">
              <a:spcBef>
                <a:spcPct val="0"/>
              </a:spcBef>
            </a:pPr>
            <a:r>
              <a:rPr lang="en-US" sz="1400" dirty="0" smtClean="0">
                <a:latin typeface="Arial" pitchFamily="34" charset="0"/>
                <a:cs typeface="+mj-cs"/>
              </a:rPr>
              <a:t> </a:t>
            </a:r>
            <a:r>
              <a:rPr lang="en-US" sz="1400" dirty="0">
                <a:latin typeface="Arial" pitchFamily="34" charset="0"/>
                <a:cs typeface="+mj-cs"/>
              </a:rPr>
              <a:t>pre-pregnancy counselling from a team </a:t>
            </a:r>
            <a:r>
              <a:rPr lang="en-US" sz="1400" dirty="0" smtClean="0">
                <a:latin typeface="Arial" pitchFamily="34" charset="0"/>
                <a:cs typeface="+mj-cs"/>
              </a:rPr>
              <a:t>with expertise </a:t>
            </a:r>
            <a:r>
              <a:rPr lang="en-US" sz="1400" dirty="0">
                <a:latin typeface="Arial" pitchFamily="34" charset="0"/>
                <a:cs typeface="+mj-cs"/>
              </a:rPr>
              <a:t>in management of these disorders</a:t>
            </a:r>
            <a:endParaRPr lang="fa-IR" sz="1400" dirty="0">
              <a:latin typeface="Arial" pitchFamily="34" charset="0"/>
              <a:cs typeface="+mj-cs"/>
            </a:endParaRPr>
          </a:p>
          <a:p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21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1069514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Take home important massage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15616" y="887015"/>
            <a:ext cx="7704856" cy="5926361"/>
          </a:xfrm>
        </p:spPr>
        <p:txBody>
          <a:bodyPr/>
          <a:lstStyle/>
          <a:p>
            <a:pPr marL="0" lvl="1" indent="0" algn="just">
              <a:buNone/>
            </a:pPr>
            <a:r>
              <a:rPr lang="en-US" sz="2000" dirty="0" smtClean="0">
                <a:solidFill>
                  <a:schemeClr val="tx2"/>
                </a:solidFill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1: Do not forget History Taking &amp; Physical Examination. Even…….</a:t>
            </a:r>
          </a:p>
          <a:p>
            <a:pPr marL="0" lvl="1" indent="0" algn="just">
              <a:buNone/>
            </a:pPr>
            <a:r>
              <a:rPr lang="en-US" sz="2000" dirty="0" smtClean="0">
                <a:solidFill>
                  <a:schemeClr val="tx2"/>
                </a:solidFill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2: It should be Easy to Remember; Our Information is not Enough to Detect and Manage All Problems. </a:t>
            </a:r>
            <a:r>
              <a:rPr lang="en-US" sz="2000" dirty="0" smtClean="0">
                <a:solidFill>
                  <a:srgbClr val="FF0000"/>
                </a:solidFill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Not Only ALL, But a Little of Them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 Hayat" panose="020B0800040000020004" pitchFamily="34" charset="-78"/>
                <a:cs typeface="Times New Roman" panose="02020603050405020304" pitchFamily="18" charset="0"/>
              </a:rPr>
              <a:t>!!</a:t>
            </a:r>
          </a:p>
          <a:p>
            <a:pPr marL="0" lvl="1" indent="0" algn="just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3: Be ONEST and Document All Data About the Patients, </a:t>
            </a:r>
          </a:p>
          <a:p>
            <a:pPr marL="0" lvl="1" indent="0" algn="just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heir Management Plan, and the Results.</a:t>
            </a:r>
          </a:p>
          <a:p>
            <a:pPr marL="0" lvl="1" indent="0" algn="just">
              <a:buNone/>
            </a:pPr>
            <a:r>
              <a:rPr lang="en-US" sz="2000" dirty="0">
                <a:solidFill>
                  <a:schemeClr val="tx2"/>
                </a:solidFill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4</a:t>
            </a:r>
            <a:r>
              <a:rPr lang="en-US" sz="2000" dirty="0" smtClean="0">
                <a:solidFill>
                  <a:schemeClr val="tx2"/>
                </a:solidFill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:  </a:t>
            </a:r>
            <a:r>
              <a:rPr lang="en-US" sz="2000" dirty="0" smtClean="0">
                <a:solidFill>
                  <a:srgbClr val="FF0000"/>
                </a:solidFill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….And the Most Important: </a:t>
            </a:r>
          </a:p>
          <a:p>
            <a:pPr marL="0" lvl="1" indent="0" algn="just">
              <a:buNone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The Successful Patients Management, Especially  Pregnant Patients </a:t>
            </a:r>
          </a:p>
          <a:p>
            <a:pPr marL="0" lvl="1" indent="0" algn="just">
              <a:buNone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with any Medical Problems  such as Liver Disease Requires</a:t>
            </a:r>
          </a:p>
          <a:p>
            <a:pPr marL="0" lvl="1" indent="0" algn="just">
              <a:buNone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Multi disciplinary  Approach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with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Close Collaboration </a:t>
            </a:r>
          </a:p>
          <a:p>
            <a:pPr marL="0" lvl="1" indent="0" algn="just">
              <a:buNone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Between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Obstetricians,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Internists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, H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epatologists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and Surgeon. 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Script MT Bold" panose="03040602040607080904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822964"/>
            <a:ext cx="1927101" cy="1927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116011"/>
            <a:ext cx="1152128" cy="16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pPr lvl="0"/>
            <a:r>
              <a:rPr lang="en-US" sz="1800" b="0" dirty="0">
                <a:solidFill>
                  <a:prstClr val="black"/>
                </a:solidFill>
                <a:latin typeface="Bernard MT Condensed" panose="02050806060905020404" pitchFamily="18" charset="0"/>
              </a:rPr>
              <a:t/>
            </a:r>
            <a:br>
              <a:rPr lang="en-US" sz="1800" b="0" dirty="0">
                <a:solidFill>
                  <a:prstClr val="black"/>
                </a:solidFill>
                <a:latin typeface="Bernard MT Condensed" panose="02050806060905020404" pitchFamily="18" charset="0"/>
              </a:rPr>
            </a:br>
            <a:r>
              <a:rPr lang="en-US" sz="2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32 Year Old Nullipar Lady Has Low Hb &amp; High Alp. </a:t>
            </a:r>
            <a:r>
              <a:rPr lang="en-US" sz="2000" b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referred  for Pre -Pregnancy counselling</a:t>
            </a:r>
            <a:r>
              <a:rPr lang="en-US" sz="2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dirty="0">
                <a:solidFill>
                  <a:prstClr val="black"/>
                </a:solidFill>
                <a:latin typeface="Bernard MT Condensed" panose="02050806060905020404" pitchFamily="18" charset="0"/>
              </a:rPr>
              <a:t>Ask Focused Question?</a:t>
            </a:r>
            <a:br>
              <a:rPr lang="en-US" sz="1800" b="0" dirty="0">
                <a:solidFill>
                  <a:prstClr val="black"/>
                </a:solidFill>
                <a:latin typeface="Bernard MT Condensed" panose="02050806060905020404" pitchFamily="18" charset="0"/>
              </a:rPr>
            </a:br>
            <a:endParaRPr lang="en-US" sz="20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07504" y="1556792"/>
            <a:ext cx="8589640" cy="5112568"/>
          </a:xfrm>
        </p:spPr>
        <p:txBody>
          <a:bodyPr/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nullipar lady, a known of ulcerative colitis (UC) for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en-US" sz="1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history, colonoscopy, and histologic evaluation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two relapses previously, now her diarrhea is controlled by Mesalazine 1000 mg/TID and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Azathioprine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mg BID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husband is also a known case of  ulcerative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colitis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with sulfasalazine 1000/BID and folic acid 5mg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qd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index; 25, pale conjunctiva.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CBC: Hb 11 normocytic, normochromic RBC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What is (are) etiologic factor(s) for  her anemia?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LFT: AST; 21, ALT; 25, AlP;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3.5 and Globulin; 3.4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WHAT ABOUT Dif. Dx?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has Hx of  intermittent post prandial RUQ abdominal pain, pruritus, tea color urine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What is the Dif. Diagnosis?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LFT: AST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42,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Total bilirubin; 4.5, Direct; 3.1,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3.5 and Globulin; 3.4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What are differential diagnosis and what is the most probable diagnosis?</a:t>
            </a:r>
          </a:p>
          <a:p>
            <a:endParaRPr lang="en-US" sz="1600" dirty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07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4" y="0"/>
            <a:ext cx="9144000" cy="1069514"/>
          </a:xfrm>
        </p:spPr>
        <p:txBody>
          <a:bodyPr/>
          <a:lstStyle/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 Old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Lady G2. P1. A1. L1,  low Hb, High Alp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referred  for Pre -Pregnancy </a:t>
            </a:r>
            <a:r>
              <a:rPr lang="en-US" sz="1800" b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counselling</a:t>
            </a:r>
            <a:br>
              <a:rPr lang="en-US" sz="1800" b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>
                <a:solidFill>
                  <a:prstClr val="black"/>
                </a:solidFill>
                <a:latin typeface="Bernard MT Condensed" panose="02050806060905020404" pitchFamily="18" charset="0"/>
              </a:rPr>
              <a:t>Ask Focused Question?</a:t>
            </a:r>
            <a:endParaRPr lang="en-US" sz="18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07504" y="1844824"/>
            <a:ext cx="8589640" cy="4752528"/>
          </a:xfrm>
        </p:spPr>
        <p:txBody>
          <a:bodyPr/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has 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Hx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two episode of RUQ  Abdominal pain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with jaundice  and pruritus lasting for nearly less than one month, received some medicine with improvement of her symptoms. She ask about 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worsening liver -related symptoms  during pregnancy  or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diseases prognosis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husband has rheumatoid arthritis on sulfasalazine and methotrexate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index;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28 ,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pale conjunctiva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mild jaundice.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CBC: Hb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normocytic, normochromic RBC  </a:t>
            </a:r>
          </a:p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What is (are) etiologic factor(s) for  her anemia?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LFT: AST;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470,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Globulin;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WHAT ABOUT Dif. Dx?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has Hx of  intermittent post prandial RUQ abdominal pain, pruritus, tea color urine </a:t>
            </a:r>
          </a:p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What is the Dif. Diagnosis?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LFT: AST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21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ALT; 25, AlP;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Total bilirubin; 4.5, Direct; 3.1,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Globulin; 3.4</a:t>
            </a:r>
          </a:p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What are differential diagnosis and what is the most probable diagnosis?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63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90492"/>
              </p:ext>
            </p:extLst>
          </p:nvPr>
        </p:nvGraphicFramePr>
        <p:xfrm>
          <a:off x="899592" y="260648"/>
          <a:ext cx="7776864" cy="905709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7776864"/>
              </a:tblGrid>
              <a:tr h="90570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AdvOT863180fb"/>
                        </a:rPr>
                        <a:t>How about the differential diagnosis for these two ladies</a:t>
                      </a:r>
                      <a:r>
                        <a:rPr lang="en-US" sz="1400" b="1" dirty="0" smtClean="0">
                          <a:solidFill>
                            <a:srgbClr val="7030A0"/>
                          </a:solidFill>
                          <a:latin typeface="AdvOT863180fb"/>
                        </a:rPr>
                        <a:t>’</a:t>
                      </a:r>
                      <a:endParaRPr lang="en-US" sz="1400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88776"/>
            <a:ext cx="3024336" cy="1996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88776"/>
            <a:ext cx="3024336" cy="1996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86108"/>
            <a:ext cx="3024733" cy="2134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466" y="3542352"/>
            <a:ext cx="3012926" cy="217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308617"/>
              </p:ext>
            </p:extLst>
          </p:nvPr>
        </p:nvGraphicFramePr>
        <p:xfrm>
          <a:off x="899592" y="260648"/>
          <a:ext cx="7776864" cy="80772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7776864"/>
              </a:tblGrid>
              <a:tr h="51588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AdvOT863180fb"/>
                        </a:rPr>
                        <a:t>How about the differential diagnosis for these two ladies</a:t>
                      </a:r>
                      <a:r>
                        <a:rPr lang="en-US" sz="1400" b="1" dirty="0" smtClean="0">
                          <a:solidFill>
                            <a:srgbClr val="7030A0"/>
                          </a:solidFill>
                          <a:latin typeface="AdvOT863180fb"/>
                        </a:rPr>
                        <a:t>’ 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Hereditary cholestasis; </a:t>
                      </a:r>
                    </a:p>
                    <a:p>
                      <a:r>
                        <a:rPr lang="en-US" sz="11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syndrome (</a:t>
                      </a:r>
                      <a:r>
                        <a:rPr lang="en-US" sz="110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Alagille</a:t>
                      </a:r>
                      <a:r>
                        <a:rPr lang="en-US" sz="11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Crigler-Najjar, Dubin-Johnson, or progressive familial intrahepatic cholestasis) are rule </a:t>
                      </a:r>
                      <a:r>
                        <a:rPr lang="en-US" sz="1100" b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oute</a:t>
                      </a:r>
                      <a:endParaRPr lang="en-US" sz="11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1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dvOT863180fb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37021"/>
            <a:ext cx="6984776" cy="572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24328" cy="476672"/>
          </a:xfrm>
        </p:spPr>
        <p:txBody>
          <a:bodyPr/>
          <a:lstStyle/>
          <a:p>
            <a:r>
              <a:rPr lang="en-US" altLang="ko-KR" sz="2400" dirty="0" smtClean="0"/>
              <a:t> </a:t>
            </a:r>
            <a:endParaRPr lang="ko-KR" alt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746107"/>
              </p:ext>
            </p:extLst>
          </p:nvPr>
        </p:nvGraphicFramePr>
        <p:xfrm>
          <a:off x="899592" y="209006"/>
          <a:ext cx="7776864" cy="699714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7776864"/>
              </a:tblGrid>
              <a:tr h="69971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AdvOT863180fb"/>
                        </a:rPr>
                        <a:t>How about the differential diagnosis for these two ladies</a:t>
                      </a:r>
                      <a:r>
                        <a:rPr lang="en-US" sz="1400" b="1" dirty="0" smtClean="0">
                          <a:solidFill>
                            <a:srgbClr val="7030A0"/>
                          </a:solidFill>
                          <a:latin typeface="AdvOT863180fb"/>
                        </a:rPr>
                        <a:t>’</a:t>
                      </a:r>
                      <a:endParaRPr lang="en-US" sz="1400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69" y="883707"/>
            <a:ext cx="5550149" cy="3391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368" y="3717032"/>
            <a:ext cx="685405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smtClean="0"/>
              <a:t> </a:t>
            </a:r>
            <a:endParaRPr lang="ko-KR" alt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>
          <a:xfrm>
            <a:off x="1259632" y="3789040"/>
            <a:ext cx="7427168" cy="220364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of them needs recommendation   and information about:  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of infertility for them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of pregnancy for themselves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of abortion, dead fetus, and anomaly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290553"/>
              </p:ext>
            </p:extLst>
          </p:nvPr>
        </p:nvGraphicFramePr>
        <p:xfrm>
          <a:off x="899592" y="188640"/>
          <a:ext cx="7776864" cy="66064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7776864"/>
              </a:tblGrid>
              <a:tr h="66064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AdvOT863180fb"/>
                        </a:rPr>
                        <a:t>How about the differential diagnosis for these two ladies</a:t>
                      </a:r>
                      <a:r>
                        <a:rPr lang="en-US" sz="1400" b="1" dirty="0" smtClean="0">
                          <a:solidFill>
                            <a:srgbClr val="7030A0"/>
                          </a:solidFill>
                          <a:latin typeface="AdvOT863180fb"/>
                        </a:rPr>
                        <a:t>’</a:t>
                      </a:r>
                      <a:endParaRPr lang="en-US" sz="1400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51025" y="908720"/>
            <a:ext cx="3384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Case </a:t>
            </a:r>
            <a:r>
              <a:rPr lang="en-US" dirty="0" smtClean="0"/>
              <a:t>No1</a:t>
            </a:r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CBC: mild anemia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Mild elevation of  ALP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GGT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ALT, Albumin.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Globulin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bilirubin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Sonography normal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 mitochondrial Ab  and IgG 4 are pending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0" y="849288"/>
            <a:ext cx="11961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Case </a:t>
            </a:r>
            <a:r>
              <a:rPr lang="en-US" dirty="0" smtClean="0"/>
              <a:t>No2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06998" y="1196752"/>
            <a:ext cx="39609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CBC: Anemia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ALP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Mild rise in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AST, ALT,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Albumin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Globulin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bilirubin (conjugated)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Sonography: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CBD mildly dilated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MRCP intermittent dilation of both intra and extra hepatic (beading pattern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47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128205"/>
              </p:ext>
            </p:extLst>
          </p:nvPr>
        </p:nvGraphicFramePr>
        <p:xfrm>
          <a:off x="899592" y="260648"/>
          <a:ext cx="7776864" cy="905709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7776864"/>
              </a:tblGrid>
              <a:tr h="90570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Prognosis A; PBC</a:t>
                      </a:r>
                      <a:endParaRPr lang="en-US" sz="2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15616" y="1124744"/>
            <a:ext cx="784887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pre-existing cholestatic diseases should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advised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approximately 50% will have worsening or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novo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pruritus during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pregnancy,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most women will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stable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hepatic function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bile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 should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performed.  Higher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bile acids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associated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reduced gestation length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pre-existing cholestatic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70% of women with PBC had stable or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PBC 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Postpartum increased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 activity in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60% to 70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liver transplantation in one case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Immunoglobulin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levels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anti-mitochondrial-M2 ab decreased in pregnancy but return in post partum</a:t>
            </a:r>
          </a:p>
          <a:p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Fetal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 in PBC pregnancies is impaired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Relatively low rate of live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births of 58–76%, </a:t>
            </a:r>
            <a:endParaRPr lang="en-US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Increased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rates of preterm delivery of 6–33% </a:t>
            </a:r>
            <a:endParaRPr lang="en-US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Other neonatal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of 3–7% were reported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 study of </a:t>
            </a:r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pregnancies in women with PBC and PSC reported 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negative correlation</a:t>
            </a:r>
          </a:p>
          <a:p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between the extent </a:t>
            </a:r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elevation </a:t>
            </a:r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maternal serum </a:t>
            </a:r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 acid concentrations and transaminases and </a:t>
            </a:r>
            <a:r>
              <a:rPr lang="en-US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length </a:t>
            </a:r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gestation</a:t>
            </a:r>
          </a:p>
        </p:txBody>
      </p:sp>
    </p:spTree>
    <p:extLst>
      <p:ext uri="{BB962C8B-B14F-4D97-AF65-F5344CB8AC3E}">
        <p14:creationId xmlns:p14="http://schemas.microsoft.com/office/powerpoint/2010/main" val="13220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543643"/>
              </p:ext>
            </p:extLst>
          </p:nvPr>
        </p:nvGraphicFramePr>
        <p:xfrm>
          <a:off x="899592" y="116632"/>
          <a:ext cx="7776864" cy="936104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7776864"/>
              </a:tblGrid>
              <a:tr h="93610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 sclerosing cholangitis (PSC)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31640" y="1520785"/>
            <a:ext cx="734481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immune-mediated chronic liver disease: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and fibrosis of the biliary tree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Multifocal biliary strictures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Progressive hepatic fibrosis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variable natural course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currently licensed medications with a proven prognostic benefit in PSC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significant life-time risk of progression to end-stage liver disease and </a:t>
            </a:r>
            <a:endParaRPr lang="en-US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Hepatobiliary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malignancies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68" lvl="1" indent="0"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How about pregnancy???</a:t>
            </a:r>
          </a:p>
          <a:p>
            <a:pPr marL="201168" lvl="1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should be informed about: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probable problems with conception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Probable progression of signs and symptoms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fetal problems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side effects of some workups and medications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method of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 Mesalazine, sulfasalazine, methotrexate. And Azathioprine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0fa12b0729f9886c256a580a6faea4871fc285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</TotalTime>
  <Words>1601</Words>
  <Application>Microsoft Office PowerPoint</Application>
  <PresentationFormat>On-screen Show (4:3)</PresentationFormat>
  <Paragraphs>202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맑은 고딕</vt:lpstr>
      <vt:lpstr>A Hayat</vt:lpstr>
      <vt:lpstr>AdvOT863180fb</vt:lpstr>
      <vt:lpstr>Arial</vt:lpstr>
      <vt:lpstr>Bernard MT Condensed</vt:lpstr>
      <vt:lpstr>Calibri</vt:lpstr>
      <vt:lpstr>Script MT Bold</vt:lpstr>
      <vt:lpstr>Times New Roman</vt:lpstr>
      <vt:lpstr>Wingdings</vt:lpstr>
      <vt:lpstr>Office Theme</vt:lpstr>
      <vt:lpstr>Custom Design</vt:lpstr>
      <vt:lpstr>PowerPoint Presentation</vt:lpstr>
      <vt:lpstr> A 32 Year Old Nullipar Lady Has Low Hb &amp; High Alp.  She is referred  for Pre -Pregnancy counselling Ask Focused Question? </vt:lpstr>
      <vt:lpstr>A 33 Year Old Lady G2. P1. A1. L1,  low Hb, High Alp. She is referred  for Pre -Pregnancy counselling  Ask Focused Question?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important massage</vt:lpstr>
    </vt:vector>
  </TitlesOfParts>
  <Company>www.Ghalamo.com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dc:description>www.Ghalamo.com</dc:description>
  <cp:lastModifiedBy>Windows User</cp:lastModifiedBy>
  <cp:revision>122</cp:revision>
  <dcterms:created xsi:type="dcterms:W3CDTF">2014-04-01T16:35:38Z</dcterms:created>
  <dcterms:modified xsi:type="dcterms:W3CDTF">2024-02-07T04:10:39Z</dcterms:modified>
</cp:coreProperties>
</file>